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63" r:id="rId6"/>
    <p:sldId id="264" r:id="rId7"/>
    <p:sldId id="259" r:id="rId8"/>
    <p:sldId id="269" r:id="rId9"/>
    <p:sldId id="268" r:id="rId10"/>
    <p:sldId id="266" r:id="rId11"/>
    <p:sldId id="271" r:id="rId12"/>
    <p:sldId id="270" r:id="rId13"/>
    <p:sldId id="272" r:id="rId14"/>
    <p:sldId id="267" r:id="rId15"/>
    <p:sldId id="273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19643" y="359948"/>
            <a:ext cx="6824357" cy="200389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Насилие в семье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1783" y="4932988"/>
            <a:ext cx="8492836" cy="1412394"/>
          </a:xfrm>
        </p:spPr>
        <p:txBody>
          <a:bodyPr>
            <a:normAutofit/>
          </a:bodyPr>
          <a:lstStyle/>
          <a:p>
            <a:pPr lvl="1"/>
            <a:r>
              <a:rPr lang="ru-RU" sz="34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_Campus" pitchFamily="82" charset="-52"/>
              </a:rPr>
              <a:t>	</a:t>
            </a:r>
            <a:r>
              <a:rPr lang="ru-RU" sz="32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Афанасьева Виктория Николаевна – </a:t>
            </a:r>
            <a:r>
              <a:rPr lang="ru-RU" sz="24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начальник сектора экстренной психолого-педагогической помощи и экспертизы</a:t>
            </a:r>
            <a:endParaRPr lang="ru-RU" sz="3200" dirty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895783" y="2508442"/>
            <a:ext cx="6012689" cy="1412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_Campus" pitchFamily="82" charset="-52"/>
                <a:ea typeface="+mn-ea"/>
                <a:cs typeface="+mn-cs"/>
              </a:rPr>
              <a:t>	</a:t>
            </a:r>
            <a:r>
              <a:rPr kumimoji="0" lang="ru-RU" sz="3200" b="0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Диагностика </a:t>
            </a:r>
          </a:p>
          <a:p>
            <a:pPr marL="34290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Профилактика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физического насилия</a:t>
            </a:r>
          </a:p>
        </p:txBody>
      </p:sp>
      <p:grpSp>
        <p:nvGrpSpPr>
          <p:cNvPr id="4" name="Group 173"/>
          <p:cNvGrpSpPr>
            <a:grpSpLocks/>
          </p:cNvGrpSpPr>
          <p:nvPr/>
        </p:nvGrpSpPr>
        <p:grpSpPr bwMode="auto">
          <a:xfrm>
            <a:off x="287867" y="1896530"/>
            <a:ext cx="8585200" cy="4666420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399"/>
              <a:ext cx="2529" cy="23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541338" algn="just"/>
              <a:r>
                <a:rPr lang="ru-RU" sz="2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Дети становятся недоверчивыми и боязливыми, они могут считать посторонних людей опасными и непредсказуемыми. У них формируется низкая самооценка, отсутствуют такие черты личности, как самоуважение и самоконтроль. Часто жажда мести приводит к тому, что ребёнок, жертва насилия, сам становится агрессором и провоцирует других на драки и ссоры. Любое недостойное обращение с ребёнком является для него уроком того, что такое поведение взрослых с детьми приемлемо, и в будущем он будет моделировать такое же поведение.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физического насилия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96566"/>
            <a:ext cx="8585200" cy="4666429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379"/>
              <a:ext cx="2529" cy="28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sz="1600" b="1" dirty="0">
                  <a:latin typeface="Times New Roman" pitchFamily="18" charset="0"/>
                  <a:cs typeface="Times New Roman" pitchFamily="18" charset="0"/>
                </a:rPr>
                <a:t>Внешние показатели: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Синяки и кровоподтеки на теле в различной степени заживания, нанесенные шнуром, ремнем, палкой и т. д.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Необъяснимые следы ожогов, как правило, от сигарет на пятках, ладонях, спине и ягодицах.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Ожоги горячим предметом (от зажигалки, сковородки, утюга и т. д.).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Переломы, вывихи или растяжения, главным образом черепа, носа, лица, в разных стадиях заживания.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Наличие на голове участков без волос.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Шрамы, следы связывания, следы ногтей, следы от сжатия пальцами.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След от руки, следы укусов на коже.</a:t>
              </a:r>
            </a:p>
            <a:p>
              <a:pPr lvl="0"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Необычное состояние ребёнка после насильственного приема лекарств или алкоголя.</a:t>
              </a:r>
            </a:p>
            <a:p>
              <a:pPr lvl="0" algn="ctr"/>
              <a:endPara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физического насилия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02701"/>
            <a:ext cx="8585200" cy="4760291"/>
            <a:chOff x="1248" y="1343"/>
            <a:chExt cx="3060" cy="355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343"/>
              <a:ext cx="2529" cy="29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sz="1400" b="1" dirty="0">
                  <a:latin typeface="Times New Roman" pitchFamily="18" charset="0"/>
                  <a:cs typeface="Times New Roman" pitchFamily="18" charset="0"/>
                </a:rPr>
                <a:t>Эмоциональные и поведенческие реакции у ребёнка:</a:t>
              </a:r>
              <a:endParaRPr lang="ru-RU" sz="1400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Ощущает тревогу в общении 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со </a:t>
              </a:r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взрослыми.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Испытывает чувство вины.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Проявляет крайние формы поведения; или агрессивность, или нежелание общаться.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Боится родителей.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Боится идти домой.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Жалуется, что родители бьют.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Часто смотрит в одну точку, ничего не видя вокруг.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Путано отвечает на вопросы.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Болезненно реагирует на плач других.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Иногда ведет себя чрезмерно по-взрослому.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Пытается манипулировать другими, чтобы привлечь к себе внимание.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Имеет низкую самооценку.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Необъяснимые изменения в поведении (прежде жизнерадостный ребёнок - теперь постоянно грустен, задумчив, замкнут).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Побег из дома.</a:t>
              </a:r>
            </a:p>
            <a:p>
              <a:pPr lvl="0" algn="ctr"/>
              <a:r>
                <a:rPr lang="ru-RU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Ношение неподходящей к погодным условиям одежды (чтобы скрыть кровоподтеки).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сексуального насилия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96571"/>
            <a:ext cx="8585200" cy="4666428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408"/>
              <a:ext cx="2529" cy="21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b="1" dirty="0">
                  <a:latin typeface="Times New Roman" pitchFamily="18" charset="0"/>
                  <a:cs typeface="Times New Roman" pitchFamily="18" charset="0"/>
                </a:rPr>
                <a:t>Особенности психического состояния и поведения ребёнка: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b="1" u="sng" dirty="0">
                  <a:latin typeface="Times New Roman" pitchFamily="18" charset="0"/>
                  <a:cs typeface="Times New Roman" pitchFamily="18" charset="0"/>
                </a:rPr>
                <a:t>Дети дошкольного возраста: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Регрессивное поведение (поступки, характерные для более младшего возраста).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Несвойственные возрасту знания о сексуальном поведении, а также сексуально-агрессивные игры со сверстниками, игрушками или с самим собой.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Боится оставаться один с кем-то.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Жалуется взрослым на сексуальные посягательства.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сексуального насилия</a:t>
            </a:r>
          </a:p>
        </p:txBody>
      </p:sp>
      <p:grpSp>
        <p:nvGrpSpPr>
          <p:cNvPr id="4" name="Group 173"/>
          <p:cNvGrpSpPr>
            <a:grpSpLocks/>
          </p:cNvGrpSpPr>
          <p:nvPr/>
        </p:nvGrpSpPr>
        <p:grpSpPr bwMode="auto">
          <a:xfrm>
            <a:off x="287867" y="1896571"/>
            <a:ext cx="8585200" cy="4666428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393"/>
              <a:ext cx="2529" cy="21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b="1" u="sng" dirty="0">
                  <a:latin typeface="Times New Roman" pitchFamily="18" charset="0"/>
                  <a:cs typeface="Times New Roman" pitchFamily="18" charset="0"/>
                </a:rPr>
                <a:t>Дети младшего школьного возраста: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Резкое ухудшение успеваемости.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Неспособность концентрироваться.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Несвойственные возрасту знания о половых вопросах, сексуально-окрашенное поведение.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Гнев, агрессивное поведение.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Ухудшение взаимоотношений со сверстниками и родителями, не являющимися насильниками.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Деструктивное поведение.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сексуального насилия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96571"/>
            <a:ext cx="8585200" cy="4666428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375"/>
              <a:ext cx="2529" cy="29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b="1" u="sng" dirty="0">
                  <a:latin typeface="Times New Roman" pitchFamily="18" charset="0"/>
                  <a:cs typeface="Times New Roman" pitchFamily="18" charset="0"/>
                </a:rPr>
                <a:t>Подростки: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Низкая самооценка.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Агрессивное, </a:t>
              </a:r>
              <a:r>
                <a:rPr lang="ru-RU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антисоциальное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поведение.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Проблемы в школе.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Социальная изоляция.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Затруднения с половой идентификацией.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Сексуализированное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поведение.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Угрозы и попытки самоубийства.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Употребление алкоголя, наркотиков.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Проституция, беспорядочные половые связи.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Уходы из дома.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Насилие (в том числе сексуальное) по отношению к более слабым.</a:t>
              </a:r>
            </a:p>
            <a:p>
              <a:pPr lvl="0"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Наши контакты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-1112" y="1896571"/>
            <a:ext cx="9143519" cy="4666428"/>
            <a:chOff x="1145" y="1350"/>
            <a:chExt cx="3259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145" y="1352"/>
              <a:ext cx="3259" cy="33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400" dirty="0" smtClean="0"/>
                <a:t>КГБУ «Хабаровский центр психолого-педагогической </a:t>
              </a:r>
            </a:p>
            <a:p>
              <a:pPr algn="ctr"/>
              <a:r>
                <a:rPr lang="ru-RU" sz="2400" dirty="0" smtClean="0"/>
                <a:t>медицинской и социальной помощи»</a:t>
              </a:r>
            </a:p>
            <a:p>
              <a:pPr algn="ctr"/>
              <a:endParaRPr lang="ru-RU" sz="2400" dirty="0" smtClean="0"/>
            </a:p>
            <a:p>
              <a:pPr algn="ctr"/>
              <a:r>
                <a:rPr lang="ru-RU" dirty="0" smtClean="0"/>
                <a:t>Адрес: Трамвайный проезд 5а, Переулок Фабричный 23а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dirty="0" smtClean="0"/>
                <a:t>Телефон: 8(4212) 30-74-70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dirty="0" smtClean="0"/>
                <a:t>Телефон Доверия: 8(4212) 30-70-92</a:t>
              </a:r>
            </a:p>
            <a:p>
              <a:pPr algn="ctr"/>
              <a:r>
                <a:rPr lang="ru-RU" dirty="0" smtClean="0"/>
                <a:t> </a:t>
              </a:r>
            </a:p>
            <a:p>
              <a:pPr algn="ctr"/>
              <a:r>
                <a:rPr lang="en-US" dirty="0" smtClean="0"/>
                <a:t>Email</a:t>
              </a:r>
              <a:r>
                <a:rPr lang="ru-RU" dirty="0" smtClean="0"/>
                <a:t>: </a:t>
              </a:r>
              <a:r>
                <a:rPr lang="en-US" dirty="0" err="1" smtClean="0"/>
                <a:t>pmss</a:t>
              </a:r>
              <a:r>
                <a:rPr lang="ru-RU" dirty="0" smtClean="0"/>
                <a:t>2002@</a:t>
              </a:r>
              <a:r>
                <a:rPr lang="en-US" dirty="0" err="1" smtClean="0"/>
                <a:t>yandex</a:t>
              </a:r>
              <a:r>
                <a:rPr lang="ru-RU" dirty="0" smtClean="0"/>
                <a:t>.</a:t>
              </a:r>
              <a:r>
                <a:rPr lang="en-US" dirty="0" smtClean="0"/>
                <a:t>ru</a:t>
              </a:r>
              <a:endParaRPr lang="ru-RU" dirty="0" smtClean="0"/>
            </a:p>
            <a:p>
              <a:pPr algn="ctr"/>
              <a:r>
                <a:rPr lang="ru-RU" dirty="0" smtClean="0"/>
                <a:t>Сайт: </a:t>
              </a:r>
              <a:r>
                <a:rPr lang="en-US" dirty="0" err="1" smtClean="0"/>
                <a:t>pmss</a:t>
              </a:r>
              <a:r>
                <a:rPr lang="ru-RU" dirty="0" smtClean="0"/>
                <a:t>27.</a:t>
              </a:r>
              <a:r>
                <a:rPr lang="en-US" dirty="0" smtClean="0"/>
                <a:t>ru</a:t>
              </a:r>
              <a:endParaRPr lang="ru-RU" dirty="0" smtClean="0"/>
            </a:p>
            <a:p>
              <a:pPr algn="ctr"/>
              <a:r>
                <a:rPr lang="ru-RU" dirty="0" smtClean="0"/>
                <a:t> </a:t>
              </a:r>
            </a:p>
            <a:p>
              <a:pPr algn="ctr"/>
              <a:endParaRPr lang="ru-RU" b="1" dirty="0" smtClean="0"/>
            </a:p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402"/>
              <a:ext cx="2529" cy="2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lvl="0" indent="541338" algn="just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Насилие = жестокость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1161886" y="1896533"/>
            <a:ext cx="6813674" cy="2302933"/>
            <a:chOff x="1248" y="1350"/>
            <a:chExt cx="3060" cy="536"/>
          </a:xfrm>
        </p:grpSpPr>
        <p:sp>
          <p:nvSpPr>
            <p:cNvPr id="707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08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09" name="Text Box 42"/>
            <p:cNvSpPr txBox="1">
              <a:spLocks noChangeArrowheads="1"/>
            </p:cNvSpPr>
            <p:nvPr/>
          </p:nvSpPr>
          <p:spPr bwMode="gray">
            <a:xfrm>
              <a:off x="1457" y="1380"/>
              <a:ext cx="2640" cy="50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Объектами насилия в семье почти всегда выступают слабые и беззащитные члены семьи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174"/>
          <p:cNvGrpSpPr>
            <a:grpSpLocks/>
          </p:cNvGrpSpPr>
          <p:nvPr/>
        </p:nvGrpSpPr>
        <p:grpSpPr bwMode="auto">
          <a:xfrm>
            <a:off x="2137707" y="3814705"/>
            <a:ext cx="4857750" cy="552450"/>
            <a:chOff x="1260" y="1794"/>
            <a:chExt cx="3060" cy="348"/>
          </a:xfrm>
        </p:grpSpPr>
        <p:sp>
          <p:nvSpPr>
            <p:cNvPr id="711" name="AutoShape 109"/>
            <p:cNvSpPr>
              <a:spLocks noChangeArrowheads="1"/>
            </p:cNvSpPr>
            <p:nvPr/>
          </p:nvSpPr>
          <p:spPr bwMode="gray">
            <a:xfrm>
              <a:off x="1260" y="179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2" name="AutoShape 110"/>
            <p:cNvSpPr>
              <a:spLocks noChangeArrowheads="1"/>
            </p:cNvSpPr>
            <p:nvPr/>
          </p:nvSpPr>
          <p:spPr bwMode="gray">
            <a:xfrm>
              <a:off x="1315" y="182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3" name="Text Box 111"/>
            <p:cNvSpPr txBox="1">
              <a:spLocks noChangeArrowheads="1"/>
            </p:cNvSpPr>
            <p:nvPr/>
          </p:nvSpPr>
          <p:spPr bwMode="gray">
            <a:xfrm>
              <a:off x="1404" y="182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Супруга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175"/>
          <p:cNvGrpSpPr>
            <a:grpSpLocks/>
          </p:cNvGrpSpPr>
          <p:nvPr/>
        </p:nvGrpSpPr>
        <p:grpSpPr bwMode="auto">
          <a:xfrm>
            <a:off x="2118657" y="4529080"/>
            <a:ext cx="4857750" cy="552450"/>
            <a:chOff x="1248" y="2244"/>
            <a:chExt cx="3060" cy="348"/>
          </a:xfrm>
        </p:grpSpPr>
        <p:sp>
          <p:nvSpPr>
            <p:cNvPr id="715" name="AutoShape 125"/>
            <p:cNvSpPr>
              <a:spLocks noChangeArrowheads="1"/>
            </p:cNvSpPr>
            <p:nvPr/>
          </p:nvSpPr>
          <p:spPr bwMode="gray">
            <a:xfrm>
              <a:off x="1248" y="224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6" name="AutoShape 126"/>
            <p:cNvSpPr>
              <a:spLocks noChangeArrowheads="1"/>
            </p:cNvSpPr>
            <p:nvPr/>
          </p:nvSpPr>
          <p:spPr bwMode="gray">
            <a:xfrm>
              <a:off x="1303" y="227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7" name="Text Box 127"/>
            <p:cNvSpPr txBox="1">
              <a:spLocks noChangeArrowheads="1"/>
            </p:cNvSpPr>
            <p:nvPr/>
          </p:nvSpPr>
          <p:spPr bwMode="gray">
            <a:xfrm>
              <a:off x="1392" y="227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 smtClean="0">
                  <a:solidFill>
                    <a:srgbClr val="FFFFFF"/>
                  </a:solidFill>
                </a:rPr>
                <a:t>Пожилые </a:t>
              </a:r>
              <a:r>
                <a:rPr lang="ru-RU" sz="2400" dirty="0">
                  <a:solidFill>
                    <a:srgbClr val="FFFFFF"/>
                  </a:solidFill>
                </a:rPr>
                <a:t>родители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Group 176"/>
          <p:cNvGrpSpPr>
            <a:grpSpLocks/>
          </p:cNvGrpSpPr>
          <p:nvPr/>
        </p:nvGrpSpPr>
        <p:grpSpPr bwMode="auto">
          <a:xfrm>
            <a:off x="2118657" y="5291080"/>
            <a:ext cx="4857750" cy="552450"/>
            <a:chOff x="1248" y="2724"/>
            <a:chExt cx="3060" cy="348"/>
          </a:xfrm>
        </p:grpSpPr>
        <p:sp>
          <p:nvSpPr>
            <p:cNvPr id="719" name="AutoShape 141"/>
            <p:cNvSpPr>
              <a:spLocks noChangeArrowheads="1"/>
            </p:cNvSpPr>
            <p:nvPr/>
          </p:nvSpPr>
          <p:spPr bwMode="gray">
            <a:xfrm>
              <a:off x="1248" y="272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20" name="AutoShape 142"/>
            <p:cNvSpPr>
              <a:spLocks noChangeArrowheads="1"/>
            </p:cNvSpPr>
            <p:nvPr/>
          </p:nvSpPr>
          <p:spPr bwMode="gray">
            <a:xfrm>
              <a:off x="1303" y="275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21" name="Text Box 143"/>
            <p:cNvSpPr txBox="1">
              <a:spLocks noChangeArrowheads="1"/>
            </p:cNvSpPr>
            <p:nvPr/>
          </p:nvSpPr>
          <p:spPr bwMode="gray">
            <a:xfrm>
              <a:off x="1392" y="275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Дети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Насилие = жестокость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1161886" y="1896534"/>
            <a:ext cx="6813674" cy="1495188"/>
            <a:chOff x="1248" y="1350"/>
            <a:chExt cx="3060" cy="348"/>
          </a:xfrm>
        </p:grpSpPr>
        <p:sp>
          <p:nvSpPr>
            <p:cNvPr id="707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08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09" name="Text Box 42"/>
            <p:cNvSpPr txBox="1">
              <a:spLocks noChangeArrowheads="1"/>
            </p:cNvSpPr>
            <p:nvPr/>
          </p:nvSpPr>
          <p:spPr bwMode="gray">
            <a:xfrm>
              <a:off x="1457" y="1380"/>
              <a:ext cx="2640" cy="27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chemeClr val="bg1"/>
                  </a:solidFill>
                </a:rPr>
                <a:t>Насилие в отношении детей является, по своему содержанию, жестоким обращением с ребёнком и имеет 3 формы: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174"/>
          <p:cNvGrpSpPr>
            <a:grpSpLocks/>
          </p:cNvGrpSpPr>
          <p:nvPr/>
        </p:nvGrpSpPr>
        <p:grpSpPr bwMode="auto">
          <a:xfrm>
            <a:off x="2137707" y="3814705"/>
            <a:ext cx="4857750" cy="552450"/>
            <a:chOff x="1260" y="1794"/>
            <a:chExt cx="3060" cy="348"/>
          </a:xfrm>
        </p:grpSpPr>
        <p:sp>
          <p:nvSpPr>
            <p:cNvPr id="711" name="AutoShape 109"/>
            <p:cNvSpPr>
              <a:spLocks noChangeArrowheads="1"/>
            </p:cNvSpPr>
            <p:nvPr/>
          </p:nvSpPr>
          <p:spPr bwMode="gray">
            <a:xfrm>
              <a:off x="1260" y="179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2" name="AutoShape 110"/>
            <p:cNvSpPr>
              <a:spLocks noChangeArrowheads="1"/>
            </p:cNvSpPr>
            <p:nvPr/>
          </p:nvSpPr>
          <p:spPr bwMode="gray">
            <a:xfrm>
              <a:off x="1304" y="182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3" name="Text Box 111"/>
            <p:cNvSpPr txBox="1">
              <a:spLocks noChangeArrowheads="1"/>
            </p:cNvSpPr>
            <p:nvPr/>
          </p:nvSpPr>
          <p:spPr bwMode="gray">
            <a:xfrm>
              <a:off x="1404" y="182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Психическое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175"/>
          <p:cNvGrpSpPr>
            <a:grpSpLocks/>
          </p:cNvGrpSpPr>
          <p:nvPr/>
        </p:nvGrpSpPr>
        <p:grpSpPr bwMode="auto">
          <a:xfrm>
            <a:off x="2135591" y="4529080"/>
            <a:ext cx="4857750" cy="552450"/>
            <a:chOff x="1248" y="2244"/>
            <a:chExt cx="3060" cy="348"/>
          </a:xfrm>
        </p:grpSpPr>
        <p:sp>
          <p:nvSpPr>
            <p:cNvPr id="715" name="AutoShape 125"/>
            <p:cNvSpPr>
              <a:spLocks noChangeArrowheads="1"/>
            </p:cNvSpPr>
            <p:nvPr/>
          </p:nvSpPr>
          <p:spPr bwMode="gray">
            <a:xfrm>
              <a:off x="1248" y="224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6" name="AutoShape 126"/>
            <p:cNvSpPr>
              <a:spLocks noChangeArrowheads="1"/>
            </p:cNvSpPr>
            <p:nvPr/>
          </p:nvSpPr>
          <p:spPr bwMode="gray">
            <a:xfrm>
              <a:off x="1303" y="227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7" name="Text Box 127"/>
            <p:cNvSpPr txBox="1">
              <a:spLocks noChangeArrowheads="1"/>
            </p:cNvSpPr>
            <p:nvPr/>
          </p:nvSpPr>
          <p:spPr bwMode="gray">
            <a:xfrm>
              <a:off x="1456" y="227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Физическое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Group 176"/>
          <p:cNvGrpSpPr>
            <a:grpSpLocks/>
          </p:cNvGrpSpPr>
          <p:nvPr/>
        </p:nvGrpSpPr>
        <p:grpSpPr bwMode="auto">
          <a:xfrm>
            <a:off x="2135591" y="5291080"/>
            <a:ext cx="4857750" cy="552450"/>
            <a:chOff x="1248" y="2724"/>
            <a:chExt cx="3060" cy="348"/>
          </a:xfrm>
        </p:grpSpPr>
        <p:sp>
          <p:nvSpPr>
            <p:cNvPr id="719" name="AutoShape 141"/>
            <p:cNvSpPr>
              <a:spLocks noChangeArrowheads="1"/>
            </p:cNvSpPr>
            <p:nvPr/>
          </p:nvSpPr>
          <p:spPr bwMode="gray">
            <a:xfrm>
              <a:off x="1248" y="2724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20" name="AutoShape 142"/>
            <p:cNvSpPr>
              <a:spLocks noChangeArrowheads="1"/>
            </p:cNvSpPr>
            <p:nvPr/>
          </p:nvSpPr>
          <p:spPr bwMode="gray">
            <a:xfrm>
              <a:off x="1292" y="2754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21" name="Text Box 143"/>
            <p:cNvSpPr txBox="1">
              <a:spLocks noChangeArrowheads="1"/>
            </p:cNvSpPr>
            <p:nvPr/>
          </p:nvSpPr>
          <p:spPr bwMode="gray">
            <a:xfrm>
              <a:off x="1467" y="2754"/>
              <a:ext cx="2640" cy="28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dirty="0">
                  <a:solidFill>
                    <a:srgbClr val="FFFFFF"/>
                  </a:solidFill>
                </a:rPr>
                <a:t>Сексуальное</a:t>
              </a:r>
              <a:endParaRPr lang="en-US" sz="24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Физическое насилие</a:t>
            </a:r>
          </a:p>
        </p:txBody>
      </p:sp>
      <p:grpSp>
        <p:nvGrpSpPr>
          <p:cNvPr id="24" name="Group 173"/>
          <p:cNvGrpSpPr>
            <a:grpSpLocks/>
          </p:cNvGrpSpPr>
          <p:nvPr/>
        </p:nvGrpSpPr>
        <p:grpSpPr bwMode="auto">
          <a:xfrm>
            <a:off x="287867" y="1896530"/>
            <a:ext cx="8585200" cy="4666420"/>
            <a:chOff x="1248" y="1350"/>
            <a:chExt cx="3060" cy="348"/>
          </a:xfrm>
        </p:grpSpPr>
        <p:sp>
          <p:nvSpPr>
            <p:cNvPr id="2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27" name="Text Box 42"/>
            <p:cNvSpPr txBox="1">
              <a:spLocks noChangeArrowheads="1"/>
            </p:cNvSpPr>
            <p:nvPr/>
          </p:nvSpPr>
          <p:spPr bwMode="gray">
            <a:xfrm>
              <a:off x="1517" y="1414"/>
              <a:ext cx="2529" cy="2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541338" algn="just"/>
              <a:r>
                <a:rPr lang="ru-RU" b="1" dirty="0"/>
                <a:t>ФИЗИЧЕСКОЕ НАСИЛИЕ </a:t>
              </a:r>
              <a:r>
                <a:rPr lang="ru-RU" b="1" dirty="0">
                  <a:solidFill>
                    <a:schemeClr val="bg1"/>
                  </a:solidFill>
                </a:rPr>
                <a:t>- это любое неслучайное нанесение телесных повреждений ребёнку в возрасте до 18 лет родителем или лицом, осуществляющим опеку. К физическому насилию относят также случаи, когда родители умышленно не предотвращают возможности причинении телесных повреждений</a:t>
              </a:r>
              <a:r>
                <a:rPr lang="ru-RU" dirty="0">
                  <a:solidFill>
                    <a:schemeClr val="bg1"/>
                  </a:solidFill>
                </a:rPr>
                <a:t>.</a:t>
              </a:r>
            </a:p>
            <a:p>
              <a:pPr indent="541338" algn="just"/>
              <a:r>
                <a:rPr lang="ru-RU" dirty="0">
                  <a:solidFill>
                    <a:schemeClr val="bg1"/>
                  </a:solidFill>
                </a:rPr>
                <a:t>Ряд различных видов жестокости представляет такую картину: избиение; привязывание к стулу, кровати; запирание в темной комнате, </a:t>
              </a:r>
              <a:r>
                <a:rPr lang="ru-RU" dirty="0" smtClean="0">
                  <a:solidFill>
                    <a:schemeClr val="bg1"/>
                  </a:solidFill>
                </a:rPr>
                <a:t>лишение </a:t>
              </a:r>
              <a:r>
                <a:rPr lang="ru-RU" dirty="0">
                  <a:solidFill>
                    <a:schemeClr val="bg1"/>
                  </a:solidFill>
                </a:rPr>
                <a:t>пищи и питья; принуждение к неудобным длительным позам; стояние на коленях на полу на рассыпанной крупе; пытки; принуждение к пьянству, курению и другим пагубным пристрастиям; </a:t>
              </a:r>
              <a:r>
                <a:rPr lang="ru-RU" dirty="0" smtClean="0">
                  <a:solidFill>
                    <a:schemeClr val="bg1"/>
                  </a:solidFill>
                </a:rPr>
                <a:t>систематическое запугивание</a:t>
              </a:r>
              <a:r>
                <a:rPr lang="ru-RU" dirty="0">
                  <a:solidFill>
                    <a:schemeClr val="bg1"/>
                  </a:solidFill>
                </a:rPr>
                <a:t>, изощренные виды жестокости</a:t>
              </a:r>
              <a:r>
                <a:rPr lang="ru-RU" dirty="0" smtClean="0">
                  <a:solidFill>
                    <a:schemeClr val="bg1"/>
                  </a:solidFill>
                </a:rPr>
                <a:t>.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Психическое насилие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96535"/>
            <a:ext cx="8585200" cy="4666421"/>
            <a:chOff x="1248" y="1350"/>
            <a:chExt cx="3060" cy="348"/>
          </a:xfrm>
        </p:grpSpPr>
        <p:sp>
          <p:nvSpPr>
            <p:cNvPr id="2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27" name="Text Box 42"/>
            <p:cNvSpPr txBox="1">
              <a:spLocks noChangeArrowheads="1"/>
            </p:cNvSpPr>
            <p:nvPr/>
          </p:nvSpPr>
          <p:spPr bwMode="gray">
            <a:xfrm>
              <a:off x="1522" y="1446"/>
              <a:ext cx="2529" cy="131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541338" algn="just"/>
              <a:r>
                <a:rPr lang="ru-RU" b="1" dirty="0">
                  <a:solidFill>
                    <a:schemeClr val="bg1"/>
                  </a:solidFill>
                </a:rPr>
                <a:t>ЭМОЦИОНАЛЬНОЕ (ПСИХОЛОГИЧЕСКОЕ) НАСИЛИЕ – это хронические формы поведения, при которых ребёнка унижают, оскорбляют, высмеивают, тем самым нарушая нормальное развитие его эмоциональной сферы. Психологическое насилие включает в себя продолжающееся, длительное и распространяющееся поведение</a:t>
              </a:r>
              <a:r>
                <a:rPr lang="ru-RU" dirty="0" smtClean="0">
                  <a:solidFill>
                    <a:schemeClr val="bg1"/>
                  </a:solidFill>
                </a:rPr>
                <a:t>.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Сексуальное насилие</a:t>
            </a:r>
          </a:p>
        </p:txBody>
      </p:sp>
      <p:grpSp>
        <p:nvGrpSpPr>
          <p:cNvPr id="3" name="Group 173"/>
          <p:cNvGrpSpPr>
            <a:grpSpLocks/>
          </p:cNvGrpSpPr>
          <p:nvPr/>
        </p:nvGrpSpPr>
        <p:grpSpPr bwMode="auto">
          <a:xfrm>
            <a:off x="287867" y="1896530"/>
            <a:ext cx="8585200" cy="4666420"/>
            <a:chOff x="1248" y="1350"/>
            <a:chExt cx="3060" cy="348"/>
          </a:xfrm>
        </p:grpSpPr>
        <p:sp>
          <p:nvSpPr>
            <p:cNvPr id="2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27" name="Text Box 42"/>
            <p:cNvSpPr txBox="1">
              <a:spLocks noChangeArrowheads="1"/>
            </p:cNvSpPr>
            <p:nvPr/>
          </p:nvSpPr>
          <p:spPr bwMode="gray">
            <a:xfrm>
              <a:off x="1511" y="1425"/>
              <a:ext cx="2529" cy="17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627063" algn="just"/>
              <a:r>
                <a:rPr lang="ru-RU" sz="2400" b="1" dirty="0"/>
                <a:t>СЕКСУАЛЬНОЕ НАСИЛИЕ </a:t>
              </a:r>
              <a:r>
                <a:rPr lang="ru-RU" sz="2400" b="1" dirty="0">
                  <a:solidFill>
                    <a:schemeClr val="bg1"/>
                  </a:solidFill>
                </a:rPr>
                <a:t>— это использование ребёнка и подростка другим лицом для получения сексуального удовлетворения</a:t>
              </a:r>
              <a:r>
                <a:rPr lang="ru-RU" sz="2400" dirty="0">
                  <a:solidFill>
                    <a:schemeClr val="bg1"/>
                  </a:solidFill>
                </a:rPr>
                <a:t>.</a:t>
              </a:r>
            </a:p>
            <a:p>
              <a:pPr indent="627063" algn="just"/>
              <a:r>
                <a:rPr lang="ru-RU" sz="2400" b="1" dirty="0" smtClean="0"/>
                <a:t>Инцест </a:t>
              </a:r>
              <a:r>
                <a:rPr lang="ru-RU" sz="2400" b="1" dirty="0">
                  <a:solidFill>
                    <a:schemeClr val="bg1"/>
                  </a:solidFill>
                </a:rPr>
                <a:t>- это сексуальные контакты между двумя людьми, связанными тесными родственными узами, невзирая на возраст</a:t>
              </a:r>
              <a:r>
                <a:rPr lang="ru-RU" sz="2400" dirty="0">
                  <a:solidFill>
                    <a:schemeClr val="bg1"/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эмоционального (психологического) </a:t>
            </a:r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насилия</a:t>
            </a:r>
          </a:p>
        </p:txBody>
      </p:sp>
      <p:grpSp>
        <p:nvGrpSpPr>
          <p:cNvPr id="4" name="Group 173"/>
          <p:cNvGrpSpPr>
            <a:grpSpLocks/>
          </p:cNvGrpSpPr>
          <p:nvPr/>
        </p:nvGrpSpPr>
        <p:grpSpPr bwMode="auto">
          <a:xfrm>
            <a:off x="287867" y="1896530"/>
            <a:ext cx="8585200" cy="4988242"/>
            <a:chOff x="1248" y="1350"/>
            <a:chExt cx="3060" cy="372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79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414"/>
              <a:ext cx="2529" cy="3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>
                  <a:latin typeface="Times New Roman" pitchFamily="18" charset="0"/>
                  <a:cs typeface="Times New Roman" pitchFamily="18" charset="0"/>
                </a:rPr>
                <a:t>Внешние показатели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(может быть сопряжено и схоже с различными формами ОВЗ)</a:t>
              </a:r>
              <a:r>
                <a:rPr lang="ru-RU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Отстает в физическом развитии;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Существенные недостатки в речевом развитии;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С трудом поддается воспитательному воздействию (может быть сопряжено и схоже с различными формами ОВЗ);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Отстает в общем развитии от детей своего возраста (развитие памяти, внимания, восприятия, мышления, моторики);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Дневное недержание мочи;</a:t>
              </a:r>
            </a:p>
            <a:p>
              <a:pPr marL="285750" lvl="0" indent="-285750" algn="ctr">
                <a:buFontTx/>
                <a:buChar char="-"/>
              </a:pP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Психосоматические жалобы, такие как головная боль, боль в животе; говорит, что ему «плохо», колет в области сердца и т. д.</a:t>
              </a:r>
            </a:p>
            <a:p>
              <a:pPr lvl="0"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lvl="0" indent="-285750" algn="ctr">
                <a:buFontTx/>
                <a:buChar char="-"/>
              </a:pPr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эмоционального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(психологического)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насилия</a:t>
            </a:r>
          </a:p>
        </p:txBody>
      </p:sp>
      <p:grpSp>
        <p:nvGrpSpPr>
          <p:cNvPr id="4" name="Group 173"/>
          <p:cNvGrpSpPr>
            <a:grpSpLocks/>
          </p:cNvGrpSpPr>
          <p:nvPr/>
        </p:nvGrpSpPr>
        <p:grpSpPr bwMode="auto">
          <a:xfrm>
            <a:off x="287867" y="1896530"/>
            <a:ext cx="8585200" cy="4666420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0" y="1357"/>
              <a:ext cx="2529" cy="3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algn="ctr"/>
              <a:endPara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b="1" dirty="0">
                  <a:latin typeface="Times New Roman" pitchFamily="18" charset="0"/>
                  <a:cs typeface="Times New Roman" pitchFamily="18" charset="0"/>
                </a:rPr>
                <a:t>Эмоциональные и поведенческие реакции ребёнка: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  <a:p>
              <a:pPr lvl="0" algn="ctr"/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Имеет странные привычки (кусается, монотонно раскачивается, щиплется, сосет палец и т. д.);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 умеет играть с другими детьми;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Всего боится;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Часто имеет навязчивые идеи;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Дает истерические реакции;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Или наоборот: заторможен, отрешен, не включается в разговор или  работу;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Эмоционально невосприимчив, равнодушен;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Ищет внимания и тепла у взрослых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574"/>
            <a:ext cx="9147359" cy="8988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Диагностика 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эмоционального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(психологического)</a:t>
            </a: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насилия</a:t>
            </a:r>
          </a:p>
        </p:txBody>
      </p:sp>
      <p:grpSp>
        <p:nvGrpSpPr>
          <p:cNvPr id="4" name="Group 173"/>
          <p:cNvGrpSpPr>
            <a:grpSpLocks/>
          </p:cNvGrpSpPr>
          <p:nvPr/>
        </p:nvGrpSpPr>
        <p:grpSpPr bwMode="auto">
          <a:xfrm>
            <a:off x="287867" y="1896530"/>
            <a:ext cx="8585200" cy="4666420"/>
            <a:chOff x="1248" y="1350"/>
            <a:chExt cx="3060" cy="348"/>
          </a:xfrm>
        </p:grpSpPr>
        <p:sp>
          <p:nvSpPr>
            <p:cNvPr id="5" name="AutoShape 95"/>
            <p:cNvSpPr>
              <a:spLocks noChangeArrowheads="1"/>
            </p:cNvSpPr>
            <p:nvPr/>
          </p:nvSpPr>
          <p:spPr bwMode="gray">
            <a:xfrm>
              <a:off x="1248" y="1350"/>
              <a:ext cx="3060" cy="34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2268B4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" name="AutoShape 94"/>
            <p:cNvSpPr>
              <a:spLocks noChangeArrowheads="1"/>
            </p:cNvSpPr>
            <p:nvPr/>
          </p:nvSpPr>
          <p:spPr bwMode="gray">
            <a:xfrm>
              <a:off x="1303" y="1380"/>
              <a:ext cx="2969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1B9F3">
                    <a:alpha val="50000"/>
                  </a:srgbClr>
                </a:gs>
                <a:gs pos="100000">
                  <a:srgbClr val="1E52B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dirty="0"/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gray">
            <a:xfrm>
              <a:off x="1511" y="1414"/>
              <a:ext cx="2529" cy="21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b="1" dirty="0">
                  <a:latin typeface="Times New Roman" pitchFamily="18" charset="0"/>
                  <a:cs typeface="Times New Roman" pitchFamily="18" charset="0"/>
                </a:rPr>
                <a:t>Личностные особенности ребёнка, подвергающеюся эмоциональному насилию: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Заниженная самооценка;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Низкий уровень самоуважения;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Агрессивность или безразличие;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Чувство одиночества и ненужности;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Отсутствие друзей;</a:t>
              </a:r>
            </a:p>
            <a:p>
              <a:pPr lvl="0" algn="ctr"/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 Небольшой стресс вызывает чувство тревоги и возбуждения.</a:t>
              </a:r>
            </a:p>
            <a:p>
              <a:pPr algn="ctr"/>
              <a:endPara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1007</Words>
  <Application>Microsoft Office PowerPoint</Application>
  <PresentationFormat>Экран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Насилие в семье</vt:lpstr>
      <vt:lpstr>Насилие = жестокость</vt:lpstr>
      <vt:lpstr>Насилие = жестокость</vt:lpstr>
      <vt:lpstr>Физическое насилие</vt:lpstr>
      <vt:lpstr>Психическое насилие</vt:lpstr>
      <vt:lpstr>Сексуальное насилие</vt:lpstr>
      <vt:lpstr>Диагностика эмоционального (психологического) насилия</vt:lpstr>
      <vt:lpstr>Диагностика эмоционального (психологического) насилия</vt:lpstr>
      <vt:lpstr>Диагностика эмоционального (психологического) насилия</vt:lpstr>
      <vt:lpstr>Диагностика физического насилия</vt:lpstr>
      <vt:lpstr>Диагностика физического насилия</vt:lpstr>
      <vt:lpstr>Диагностика физического насилия</vt:lpstr>
      <vt:lpstr>Диагностика сексуального насилия</vt:lpstr>
      <vt:lpstr>Диагностика сексуального насилия</vt:lpstr>
      <vt:lpstr>Диагностика сексуального насилия</vt:lpstr>
      <vt:lpstr>Наши контакты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Торубаров</cp:lastModifiedBy>
  <cp:revision>91</cp:revision>
  <dcterms:created xsi:type="dcterms:W3CDTF">2014-11-21T11:00:06Z</dcterms:created>
  <dcterms:modified xsi:type="dcterms:W3CDTF">2018-01-18T00:04:52Z</dcterms:modified>
</cp:coreProperties>
</file>